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6" r:id="rId6"/>
  </p:sldMasterIdLst>
  <p:notesMasterIdLst>
    <p:notesMasterId r:id="rId20"/>
  </p:notesMasterIdLst>
  <p:sldIdLst>
    <p:sldId id="462" r:id="rId7"/>
    <p:sldId id="325" r:id="rId8"/>
    <p:sldId id="331" r:id="rId9"/>
    <p:sldId id="330" r:id="rId10"/>
    <p:sldId id="318" r:id="rId11"/>
    <p:sldId id="321" r:id="rId12"/>
    <p:sldId id="258" r:id="rId13"/>
    <p:sldId id="377" r:id="rId14"/>
    <p:sldId id="270" r:id="rId15"/>
    <p:sldId id="379" r:id="rId16"/>
    <p:sldId id="380" r:id="rId17"/>
    <p:sldId id="322" r:id="rId18"/>
    <p:sldId id="4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C83128-52E7-431F-8088-F8B6DD43F800}">
          <p14:sldIdLst>
            <p14:sldId id="462"/>
            <p14:sldId id="325"/>
            <p14:sldId id="331"/>
            <p14:sldId id="330"/>
            <p14:sldId id="318"/>
            <p14:sldId id="321"/>
            <p14:sldId id="258"/>
            <p14:sldId id="377"/>
            <p14:sldId id="270"/>
            <p14:sldId id="379"/>
            <p14:sldId id="380"/>
            <p14:sldId id="322"/>
            <p14:sldId id="463"/>
          </p14:sldIdLst>
        </p14:section>
        <p14:section name="Untitled Section" id="{C8D86E09-A7EF-45B9-A1AC-8502D67ADB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73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680E4-5AEE-4FF2-9D1E-B6953DF4297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A1C30-0025-4AF4-B3E7-ACC716D26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2083-F097-45C3-983F-4C809F1258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6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0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64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99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32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33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26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5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1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2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0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1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6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43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64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0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5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44A2-0CEF-47D3-8FC5-F5A6D9B27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1467-98C9-4DCA-99FC-D88F8A29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B04668-EF9C-4D02-9B11-B5CE9621D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4624043" cy="1113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16AE2A-EB02-4C36-8442-EB5BF71C3461}"/>
              </a:ext>
            </a:extLst>
          </p:cNvPr>
          <p:cNvSpPr/>
          <p:nvPr/>
        </p:nvSpPr>
        <p:spPr>
          <a:xfrm>
            <a:off x="3048" y="1575668"/>
            <a:ext cx="4624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Strengthening Kenya National Food Fortification Program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E3DC0-7FEA-48B9-9DB1-AA423DBC3FFC}"/>
              </a:ext>
            </a:extLst>
          </p:cNvPr>
          <p:cNvSpPr/>
          <p:nvPr/>
        </p:nvSpPr>
        <p:spPr>
          <a:xfrm>
            <a:off x="91440" y="3606163"/>
            <a:ext cx="4378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Prof. Daniel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Ndaka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Sila</a:t>
            </a:r>
          </a:p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Project Manager: EU funded fortification project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13BF4-E202-4D59-B9D6-5A154085FA0B}"/>
              </a:ext>
            </a:extLst>
          </p:cNvPr>
          <p:cNvSpPr/>
          <p:nvPr/>
        </p:nvSpPr>
        <p:spPr>
          <a:xfrm>
            <a:off x="-6093" y="4803293"/>
            <a:ext cx="4633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95000"/>
                  </a:schemeClr>
                </a:solidFill>
              </a:rPr>
              <a:t>Jomo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Kenyatta University of Agriculture and Technology</a:t>
            </a: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P.O Box 62000-00200, Nairobi                 </a:t>
            </a: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Email: dsila@jkuat.ac.ke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0E034-5C52-47E8-9FC8-E916D62BD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564" y="3606163"/>
            <a:ext cx="1914147" cy="271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BC1FC1-32AE-4F84-83DB-E08B21734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08" y="112440"/>
            <a:ext cx="1358912" cy="905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FDFAE-B64E-4741-8BE1-24FC6AE4E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395" y="57013"/>
            <a:ext cx="1127760" cy="9940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F865AE-1A80-406D-B67C-6DAFF36EF5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4" y="57013"/>
            <a:ext cx="1200207" cy="918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BCBB48-FE33-4C9D-91E6-168A8EF42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1829" y="1583811"/>
            <a:ext cx="3096376" cy="40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1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training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880" y="2301261"/>
            <a:ext cx="7892358" cy="442465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provide the necessary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knowledge and skills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flour fortification stakeholders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efficiency and compliance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national and regional food fortification requirements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knowledge and awareness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national food fortification program in Kenya.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the competence and skills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implementing flour fortification among industry (millers), equipment fabricators, regulators, and other relevant stakeholders.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skills in QA/QC to ensure safety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fortified foods and assure a consistent quality throughout the production process.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FDDC3-784B-40BB-A08E-6C6A1CC4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99" y="2878423"/>
            <a:ext cx="2072216" cy="30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97" y="725005"/>
            <a:ext cx="6719591" cy="9310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of the Training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767840"/>
            <a:ext cx="6716849" cy="4117885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information: Why fortification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framework: Legislation &amp;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Fortification at Industry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Fortification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and Quality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Packaging and Labelling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en-US" sz="17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EF5EE-6EED-46DD-BDE2-1D43F5F96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9" b="17307"/>
          <a:stretch/>
        </p:blipFill>
        <p:spPr>
          <a:xfrm>
            <a:off x="7554137" y="1330960"/>
            <a:ext cx="4637558" cy="5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6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3651" y="6191"/>
            <a:ext cx="10515600" cy="7844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in numbers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2" y="2554942"/>
            <a:ext cx="5526740" cy="368449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38073"/>
              </p:ext>
            </p:extLst>
          </p:nvPr>
        </p:nvGraphicFramePr>
        <p:xfrm>
          <a:off x="632011" y="893296"/>
          <a:ext cx="10408023" cy="1435995"/>
        </p:xfrm>
        <a:graphic>
          <a:graphicData uri="http://schemas.openxmlformats.org/drawingml/2006/table">
            <a:tbl>
              <a:tblPr firstRow="1" firstCol="1" bandRow="1"/>
              <a:tblGrid>
                <a:gridCol w="102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S/No.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</a:t>
                      </a:r>
                      <a:r>
                        <a:rPr lang="en-US" sz="1800" b="1" baseline="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Category</a:t>
                      </a:r>
                      <a:endParaRPr lang="en-US" sz="18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7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players; Millers/QA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7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Health Officer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2019/2020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1507" y="6238563"/>
            <a:ext cx="576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 millers training , </a:t>
            </a:r>
            <a:r>
              <a:rPr lang="en-US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Nakuru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June 2019</a:t>
            </a:r>
          </a:p>
          <a:p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283" y="6252010"/>
            <a:ext cx="590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Public Health Officers, </a:t>
            </a:r>
            <a:r>
              <a:rPr lang="en-US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Kiambu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Jan 2020</a:t>
            </a:r>
          </a:p>
        </p:txBody>
      </p:sp>
      <p:pic>
        <p:nvPicPr>
          <p:cNvPr id="3074" name="Picture 12" descr="C:\Users\Spectre\Downloads\DSC_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071" y="2559434"/>
            <a:ext cx="5719544" cy="37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91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C3297-AC1B-4F45-BA3E-048D4189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520" y="654864"/>
            <a:ext cx="3088639" cy="2380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9DE24-2A4D-4843-A97C-D6077A77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5" y="1089017"/>
            <a:ext cx="1795370" cy="1221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ABF1D-316E-4637-878F-5143EC070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332" y="1089017"/>
            <a:ext cx="1818311" cy="1568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EB5FB-5A0D-43CD-BB6F-36CE7DF4D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827" y="1038635"/>
            <a:ext cx="1618467" cy="1618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878DC1-0B6A-4A8A-9378-45C43AB1FE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097" b="21442"/>
          <a:stretch/>
        </p:blipFill>
        <p:spPr>
          <a:xfrm>
            <a:off x="681600" y="3113480"/>
            <a:ext cx="1927055" cy="1579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7CDE69-2776-452D-A0B2-8E15865A3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12" y="5351583"/>
            <a:ext cx="2902183" cy="923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3C726D-50D0-41B1-9C11-A54F3E3182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2626" y="5281457"/>
            <a:ext cx="2902183" cy="10894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53212B-ABE4-429B-B198-5BAF4F60409A}"/>
              </a:ext>
            </a:extLst>
          </p:cNvPr>
          <p:cNvSpPr txBox="1"/>
          <p:nvPr/>
        </p:nvSpPr>
        <p:spPr>
          <a:xfrm>
            <a:off x="3181716" y="4291573"/>
            <a:ext cx="2293111" cy="830997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Representatives from Industry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9BAB33-2F6A-440E-A258-F009D2D965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6640" y="3126053"/>
            <a:ext cx="3409187" cy="72405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3193E25-BC0D-4ABB-B89F-81741D96CE5D}"/>
              </a:ext>
            </a:extLst>
          </p:cNvPr>
          <p:cNvSpPr txBox="1">
            <a:spLocks/>
          </p:cNvSpPr>
          <p:nvPr/>
        </p:nvSpPr>
        <p:spPr bwMode="auto">
          <a:xfrm>
            <a:off x="7534655" y="4389120"/>
            <a:ext cx="4090835" cy="18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Asante Sana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8E626DF9-9A9B-40B8-AA03-5E2F2B0F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15" y="2330026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The European Union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Image result for Staple foods in Kenya"/>
          <p:cNvSpPr>
            <a:spLocks noChangeAspect="1" noChangeArrowheads="1"/>
          </p:cNvSpPr>
          <p:nvPr/>
        </p:nvSpPr>
        <p:spPr bwMode="auto">
          <a:xfrm>
            <a:off x="207434" y="-1905000"/>
            <a:ext cx="7073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19" name="Picture 4" descr="Image result for Staple foods in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1" y="1010483"/>
            <a:ext cx="4191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Image result for Staple foods in Ken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043" y="1010483"/>
            <a:ext cx="4381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Image result for Staple foods in Ken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1" y="3429000"/>
            <a:ext cx="4286249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Image result for r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75" y="3428683"/>
            <a:ext cx="447675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1117600" y="325120"/>
            <a:ext cx="10517717" cy="6157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Eating Pattern In Kenya -Starchy Staples 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238251" y="3042166"/>
            <a:ext cx="830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Githeri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209043" y="3018715"/>
            <a:ext cx="653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Ugali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1168232" y="5709920"/>
            <a:ext cx="900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Chapati</a:t>
            </a: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6286500" y="5722065"/>
            <a:ext cx="575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1524001" y="6239433"/>
            <a:ext cx="6513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Most Starchy staples</a:t>
            </a:r>
            <a:r>
              <a:rPr lang="en-US" dirty="0"/>
              <a:t>: Poor in proteins, micronutrients and vitamins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7600" y="966788"/>
            <a:ext cx="10058400" cy="5332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04769" y="210066"/>
            <a:ext cx="834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/>
                </a:solidFill>
                <a:latin typeface="Gill Sans"/>
              </a:rPr>
              <a:t>Nutrition Situation in Kenya (KDHS, 2014)</a:t>
            </a:r>
            <a:endParaRPr lang="en-US" sz="3200" dirty="0">
              <a:solidFill>
                <a:schemeClr val="accent5"/>
              </a:solidFill>
              <a:latin typeface="Gill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8529" y="6275667"/>
            <a:ext cx="6140824" cy="365125"/>
          </a:xfrm>
        </p:spPr>
        <p:txBody>
          <a:bodyPr/>
          <a:lstStyle/>
          <a:p>
            <a:r>
              <a:rPr lang="en-US" sz="1600" b="1" dirty="0"/>
              <a:t>Percentage level  and severity of malnutrition by indicator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52388"/>
          <a:ext cx="1229193" cy="101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icture" r:id="rId5" imgW="976780" imgH="914400" progId="Word.Picture.8">
                  <p:embed/>
                </p:oleObj>
              </mc:Choice>
              <mc:Fallback>
                <p:oleObj name="Picture" r:id="rId5" imgW="976780" imgH="91440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388"/>
                        <a:ext cx="1229193" cy="101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FORT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79" y="15657"/>
            <a:ext cx="1312488" cy="112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stunted african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80" y="981635"/>
            <a:ext cx="4126720" cy="2584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lnutrition iron deficie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1"/>
            <a:ext cx="110744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96" y="233842"/>
            <a:ext cx="10642808" cy="6842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by </a:t>
            </a:r>
            <a:r>
              <a:rPr lang="en-US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Partners</a:t>
            </a:r>
          </a:p>
        </p:txBody>
      </p:sp>
      <p:pic>
        <p:nvPicPr>
          <p:cNvPr id="4" name="Picture 2" descr="C:\Users\hp\Desktop\maternal\Iron-folic-acid-tablets-for-oral-dietary-vitamin-supplements-to-prevent-anemia-enhance-physical-health-f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14" y="1005840"/>
            <a:ext cx="3144253" cy="30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maternal\i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40" y="2722879"/>
            <a:ext cx="2219244" cy="15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75222" y="1103095"/>
            <a:ext cx="3615285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/>
              <a:t>Supplementation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55" y="1589671"/>
            <a:ext cx="3462839" cy="25215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1009" y="851007"/>
            <a:ext cx="7312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/>
              <a:t>Nutrition education on diet diversification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26" y="4661366"/>
            <a:ext cx="3998588" cy="20443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61667" y="4028553"/>
            <a:ext cx="55108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/>
              <a:t>Biofortification</a:t>
            </a:r>
            <a:r>
              <a:rPr lang="en-US" sz="2800" dirty="0"/>
              <a:t> of some foods 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2" y="4767217"/>
            <a:ext cx="2985233" cy="21597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748148" y="4217495"/>
            <a:ext cx="511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/>
              <a:t>Fortification of staple foods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78386" y="4808335"/>
            <a:ext cx="3394940" cy="1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4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16" y="133772"/>
            <a:ext cx="10515600" cy="9348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Fortification Legislation in Kenya</a:t>
            </a:r>
          </a:p>
        </p:txBody>
      </p:sp>
      <p:sp>
        <p:nvSpPr>
          <p:cNvPr id="8" name="Flowchart: Card 7"/>
          <p:cNvSpPr/>
          <p:nvPr/>
        </p:nvSpPr>
        <p:spPr>
          <a:xfrm>
            <a:off x="449036" y="4955721"/>
            <a:ext cx="11291207" cy="1641675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Kenya Foods, Drugs and Chemical Substance Act (CAP 254, Notice No 62, June 2012) amended in 2012 to include mandatory fortification of all </a:t>
            </a:r>
            <a:r>
              <a:rPr lang="en-GB" sz="2400" i="1" dirty="0">
                <a:solidFill>
                  <a:srgbClr val="0070C0"/>
                </a:solidFill>
              </a:rPr>
              <a:t>packaged maize meal, wheat flours and edible fats &amp; oils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with specific vitamins and minerals.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226" y="4258536"/>
            <a:ext cx="6019547" cy="4875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Regulation/ Act of Parliament: </a:t>
            </a:r>
            <a:endParaRPr lang="en-US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7" y="1063401"/>
            <a:ext cx="1955498" cy="2771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610" y="1063401"/>
            <a:ext cx="4079358" cy="2692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515" y="1063400"/>
            <a:ext cx="1911535" cy="2771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600" y="1278315"/>
            <a:ext cx="1974353" cy="24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8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471" y="88612"/>
            <a:ext cx="5852225" cy="8910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objective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2" y="0"/>
            <a:ext cx="4836551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923" y="1293320"/>
            <a:ext cx="7270077" cy="5027570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environment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(policies and strategies)</a:t>
            </a:r>
          </a:p>
          <a:p>
            <a:pPr marL="514350" lvl="0" indent="-514350">
              <a:lnSpc>
                <a:spcPct val="10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 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national food fortification</a:t>
            </a:r>
          </a:p>
          <a:p>
            <a:pPr marL="514350" lvl="0" indent="-514350">
              <a:lnSpc>
                <a:spcPct val="100000"/>
              </a:lnSpc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 the implementation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existing and new food fortification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Kenya</a:t>
            </a:r>
          </a:p>
          <a:p>
            <a:pPr marL="514350" lvl="0" indent="-514350">
              <a:lnSpc>
                <a:spcPct val="100000"/>
              </a:lnSpc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consumption of fortified foods </a:t>
            </a:r>
          </a:p>
          <a:p>
            <a:pPr marL="514350" lvl="0" indent="-514350">
              <a:lnSpc>
                <a:spcPct val="10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mproving monitoring and evaluation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existing and new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5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08" y="1061563"/>
            <a:ext cx="2258118" cy="1755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28" y="204107"/>
            <a:ext cx="11132121" cy="7753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Challenges to food fortification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28" y="1094014"/>
            <a:ext cx="11540336" cy="554355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en-US" sz="4400" dirty="0"/>
              <a:t>apacity                </a:t>
            </a:r>
            <a:r>
              <a:rPr lang="en-US" sz="2000" dirty="0"/>
              <a:t>equipment installed capacity, types, compatibility….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en-US" sz="4400" dirty="0"/>
              <a:t>apability                                   </a:t>
            </a:r>
            <a:r>
              <a:rPr lang="en-US" sz="2000" dirty="0"/>
              <a:t>personnel knowledge and skills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en-US" sz="4400" dirty="0"/>
              <a:t>ompliance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en-US" sz="4400" dirty="0"/>
              <a:t>overage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3" y="2414019"/>
            <a:ext cx="3040013" cy="2272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666" y="4492856"/>
            <a:ext cx="4554190" cy="2392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343" y="3894158"/>
            <a:ext cx="2657315" cy="2775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7179" y="4534085"/>
            <a:ext cx="455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Brand performance compared to set standards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44446" y="6452898"/>
            <a:ext cx="223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population reached</a:t>
            </a:r>
          </a:p>
        </p:txBody>
      </p:sp>
    </p:spTree>
    <p:extLst>
      <p:ext uri="{BB962C8B-B14F-4D97-AF65-F5344CB8AC3E}">
        <p14:creationId xmlns:p14="http://schemas.microsoft.com/office/powerpoint/2010/main" val="42580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0"/>
            <a:ext cx="11757892" cy="8497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Interventions: Training Guideline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934011"/>
            <a:ext cx="4200698" cy="535502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18" y="1341119"/>
            <a:ext cx="7056581" cy="4874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5418" y="6216073"/>
            <a:ext cx="699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Fortification training guideline development committee at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Hotel,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Machakos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13th to 15th August 2018. </a:t>
            </a:r>
          </a:p>
        </p:txBody>
      </p:sp>
    </p:spTree>
    <p:extLst>
      <p:ext uri="{BB962C8B-B14F-4D97-AF65-F5344CB8AC3E}">
        <p14:creationId xmlns:p14="http://schemas.microsoft.com/office/powerpoint/2010/main" val="3213995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BE013D8C7604B983817C7E9012623" ma:contentTypeVersion="13" ma:contentTypeDescription="Create a new document." ma:contentTypeScope="" ma:versionID="4759bb97f929ebb65ab321d903c13500">
  <xsd:schema xmlns:xsd="http://www.w3.org/2001/XMLSchema" xmlns:xs="http://www.w3.org/2001/XMLSchema" xmlns:p="http://schemas.microsoft.com/office/2006/metadata/properties" xmlns:ns3="558c2a68-3c86-4550-8c73-07409d1eb331" xmlns:ns4="b0a39b10-22b5-49f8-8575-047a62c6bbc0" targetNamespace="http://schemas.microsoft.com/office/2006/metadata/properties" ma:root="true" ma:fieldsID="8de939500b6c431dfd3722e24caa04a1" ns3:_="" ns4:_="">
    <xsd:import namespace="558c2a68-3c86-4550-8c73-07409d1eb331"/>
    <xsd:import namespace="b0a39b10-22b5-49f8-8575-047a62c6bb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c2a68-3c86-4550-8c73-07409d1eb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39b10-22b5-49f8-8575-047a62c6b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DF554C-97B4-4B23-A24F-362ED34028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A29A7D-433A-4F4B-9E46-2CC035F07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8c2a68-3c86-4550-8c73-07409d1eb331"/>
    <ds:schemaRef ds:uri="b0a39b10-22b5-49f8-8575-047a62c6b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435668-3119-40D6-AF94-847C43816B28}">
  <ds:schemaRefs>
    <ds:schemaRef ds:uri="http://schemas.microsoft.com/office/2006/documentManagement/types"/>
    <ds:schemaRef ds:uri="b0a39b10-22b5-49f8-8575-047a62c6bbc0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558c2a68-3c86-4550-8c73-07409d1eb33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437</Words>
  <Application>Microsoft Office PowerPoint</Application>
  <PresentationFormat>Widescreen</PresentationFormat>
  <Paragraphs>72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Times New Roman</vt:lpstr>
      <vt:lpstr>1_Office Theme</vt:lpstr>
      <vt:lpstr>2_Office Theme</vt:lpstr>
      <vt:lpstr>3_Office Theme</vt:lpstr>
      <vt:lpstr>Picture</vt:lpstr>
      <vt:lpstr>PowerPoint Presentation</vt:lpstr>
      <vt:lpstr>PowerPoint Presentation</vt:lpstr>
      <vt:lpstr>PowerPoint Presentation</vt:lpstr>
      <vt:lpstr>PowerPoint Presentation</vt:lpstr>
      <vt:lpstr>Interventions by MoH &amp; Partners</vt:lpstr>
      <vt:lpstr>Fortification Legislation in Kenya</vt:lpstr>
      <vt:lpstr>Strategic objective</vt:lpstr>
      <vt:lpstr>Main Challenges to food fortification: 4C concept</vt:lpstr>
      <vt:lpstr>Possible Interventions: Training Guideline</vt:lpstr>
      <vt:lpstr>Purpose of the training guide</vt:lpstr>
      <vt:lpstr>Content of the Training Guideline</vt:lpstr>
      <vt:lpstr>Capacity building in numbers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Maina</dc:creator>
  <cp:lastModifiedBy>Leila Odhiambo</cp:lastModifiedBy>
  <cp:revision>2</cp:revision>
  <dcterms:created xsi:type="dcterms:W3CDTF">2020-09-24T07:56:00Z</dcterms:created>
  <dcterms:modified xsi:type="dcterms:W3CDTF">2020-10-21T19:00:56Z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0x010100F3DBE013D8C7604B983817C7E9012623</vt:lpwstr>
  </property>
</Properties>
</file>